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9"/>
  </p:notesMasterIdLst>
  <p:sldIdLst>
    <p:sldId id="256" r:id="rId3"/>
    <p:sldId id="257" r:id="rId4"/>
    <p:sldId id="259" r:id="rId5"/>
    <p:sldId id="260" r:id="rId6"/>
    <p:sldId id="261" r:id="rId7"/>
    <p:sldId id="262"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59631" autoAdjust="0"/>
  </p:normalViewPr>
  <p:slideViewPr>
    <p:cSldViewPr>
      <p:cViewPr varScale="1">
        <p:scale>
          <a:sx n="36" d="100"/>
          <a:sy n="36" d="100"/>
        </p:scale>
        <p:origin x="-1698" y="-84"/>
      </p:cViewPr>
      <p:guideLst>
        <p:guide orient="horz" pos="2160"/>
        <p:guide pos="2880"/>
      </p:guideLst>
    </p:cSldViewPr>
  </p:slideViewPr>
  <p:notesTextViewPr>
    <p:cViewPr>
      <p:scale>
        <a:sx n="1" d="1"/>
        <a:sy n="1" d="1"/>
      </p:scale>
      <p:origin x="0" y="30"/>
    </p:cViewPr>
  </p:notesTextViewPr>
  <p:notesViewPr>
    <p:cSldViewPr>
      <p:cViewPr varScale="1">
        <p:scale>
          <a:sx n="48" d="100"/>
          <a:sy n="48" d="100"/>
        </p:scale>
        <p:origin x="-2304" y="-10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heme" Target="theme/theme1.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viewProps" Target="viewProps.xml"/><Relationship Id="rId5" Type="http://schemas.openxmlformats.org/officeDocument/2006/relationships/slide" Target="slides/slide3.xml"/><Relationship Id="rId10"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notesMaster" Target="notesMasters/notesMaster1.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B42526A-659E-4568-8766-84EB7A589F17}" type="datetimeFigureOut">
              <a:rPr lang="en-US" smtClean="0"/>
              <a:t>1/7/2014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558FF84-E093-477A-81DB-F22A933ADDF1}" type="slidenum">
              <a:rPr lang="en-US" smtClean="0"/>
              <a:t>‹#›</a:t>
            </a:fld>
            <a:endParaRPr lang="en-US"/>
          </a:p>
        </p:txBody>
      </p:sp>
    </p:spTree>
    <p:extLst>
      <p:ext uri="{BB962C8B-B14F-4D97-AF65-F5344CB8AC3E}">
        <p14:creationId xmlns:p14="http://schemas.microsoft.com/office/powerpoint/2010/main" val="392297509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In the next hour we’re going to cover a lot of ground.  A</a:t>
            </a:r>
            <a:r>
              <a:rPr lang="en-US" baseline="0" dirty="0" smtClean="0"/>
              <a:t> lot of your questions will be answered within our discussion but please feel free to jot down notes and please don’t leave without your concerns being addressed.</a:t>
            </a:r>
            <a:endParaRPr lang="en-US" dirty="0"/>
          </a:p>
        </p:txBody>
      </p:sp>
      <p:sp>
        <p:nvSpPr>
          <p:cNvPr id="4" name="Slide Number Placeholder 3"/>
          <p:cNvSpPr>
            <a:spLocks noGrp="1"/>
          </p:cNvSpPr>
          <p:nvPr>
            <p:ph type="sldNum" sz="quarter" idx="10"/>
          </p:nvPr>
        </p:nvSpPr>
        <p:spPr/>
        <p:txBody>
          <a:bodyPr/>
          <a:lstStyle/>
          <a:p>
            <a:fld id="{E558FF84-E093-477A-81DB-F22A933ADDF1}" type="slidenum">
              <a:rPr lang="en-US" smtClean="0"/>
              <a:t>2</a:t>
            </a:fld>
            <a:endParaRPr lang="en-US"/>
          </a:p>
        </p:txBody>
      </p:sp>
    </p:spTree>
    <p:extLst>
      <p:ext uri="{BB962C8B-B14F-4D97-AF65-F5344CB8AC3E}">
        <p14:creationId xmlns:p14="http://schemas.microsoft.com/office/powerpoint/2010/main" val="410728660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This year we selected a record number of groups to perform.  From</a:t>
            </a:r>
            <a:r>
              <a:rPr lang="en-US" baseline="0" dirty="0" smtClean="0"/>
              <a:t> the 45 schools that auditioned we selected 34 to perform with a total number of 940 students.  The groups that were not selected were strong competitors – we simply don’t have enough time or space in one evening to share the great work that everyone is doing.  20 of the schools that auditioned had dance as a primary focus – while this is exciting – we didn’t want it to look like Solid Gold from the 80’s.  Seriously you should feel great about being selected!</a:t>
            </a:r>
          </a:p>
          <a:p>
            <a:endParaRPr lang="en-US" baseline="0" dirty="0" smtClean="0"/>
          </a:p>
          <a:p>
            <a:r>
              <a:rPr lang="en-US" baseline="0" dirty="0" smtClean="0"/>
              <a:t>Pieces of Gold and later Gifts of Gold was started as a collaboration between the Wake Education Partnership &amp; the Arts Education Department in 1983.  It began as a fund-raiser for the Wake Education Foundation to support teacher grants – last year 3 different schools benefitted from a designated category for Arts Education and are implementing innovative programming thanks to the Partnership.  In the bigger picture for the Arts, its primary benefit is that a broader community gets to see &amp; appreciate the quality arts programming that is occurring in our district.  </a:t>
            </a:r>
          </a:p>
          <a:p>
            <a:endParaRPr lang="en-US" baseline="0" dirty="0" smtClean="0"/>
          </a:p>
          <a:p>
            <a:r>
              <a:rPr lang="en-US" baseline="0" dirty="0" smtClean="0"/>
              <a:t>Finally – artistic excellence is a primary goal for this production.  I’m excited to say this year, in particular, we have a great variety of performances from all over the district representing different grade levels and art forms.  It’s your job to make sure the students are well prepared and it is my responsibility to ensure the audience has a positive experience.  I take that responsibility very seriously and it’s not always easy to ask artists like yourselves to make adjustments but I must.  Foremost – the introductory remarks will be minimized and some selections grouped together – e.g. – Phillips High will be performing in front of the mid-stage </a:t>
            </a:r>
            <a:r>
              <a:rPr lang="en-US" baseline="0" dirty="0" err="1" smtClean="0"/>
              <a:t>traveller</a:t>
            </a:r>
            <a:r>
              <a:rPr lang="en-US" baseline="0" dirty="0" smtClean="0"/>
              <a:t> &amp; Powell will set up behind that – as soon as Phillips finishes the introduction will be something like:  </a:t>
            </a:r>
            <a:r>
              <a:rPr lang="en-US" i="1" baseline="0" dirty="0" smtClean="0"/>
              <a:t>Most young people are introduced to Musical Theatre through the animation of Disney – next we’ll be treated to examples from three schools – back to back – Powell GT Magnet Elementary under the direction of Marta King and Terry </a:t>
            </a:r>
            <a:r>
              <a:rPr lang="en-US" i="1" baseline="0" dirty="0" err="1" smtClean="0"/>
              <a:t>Gervais</a:t>
            </a:r>
            <a:r>
              <a:rPr lang="en-US" i="1" baseline="0" dirty="0" smtClean="0"/>
              <a:t>, Washington GT Magnet Elementary under the Chris Chappell, Jennifer </a:t>
            </a:r>
            <a:r>
              <a:rPr lang="en-US" i="1" baseline="0" dirty="0" err="1" smtClean="0"/>
              <a:t>Eacret</a:t>
            </a:r>
            <a:r>
              <a:rPr lang="en-US" i="1" baseline="0" dirty="0" smtClean="0"/>
              <a:t>, and Bo Reece, and finally West Cary Middle under the direction of </a:t>
            </a:r>
            <a:r>
              <a:rPr lang="en-US" i="1" baseline="0" dirty="0" err="1" smtClean="0"/>
              <a:t>Juli</a:t>
            </a:r>
            <a:r>
              <a:rPr lang="en-US" i="1" baseline="0" dirty="0" smtClean="0"/>
              <a:t> Betts – So hang on for the treats of </a:t>
            </a:r>
            <a:r>
              <a:rPr lang="en-US" i="1" baseline="0" dirty="0" err="1" smtClean="0"/>
              <a:t>Pinnochio</a:t>
            </a:r>
            <a:r>
              <a:rPr lang="en-US" i="1" baseline="0" dirty="0" smtClean="0"/>
              <a:t>, </a:t>
            </a:r>
            <a:r>
              <a:rPr lang="en-US" i="1" baseline="0" dirty="0" err="1" smtClean="0"/>
              <a:t>Zippitydodah</a:t>
            </a:r>
            <a:r>
              <a:rPr lang="en-US" i="1" baseline="0" dirty="0" smtClean="0"/>
              <a:t>, and a Disney medley.  </a:t>
            </a:r>
            <a:r>
              <a:rPr lang="en-US" i="0" baseline="0" dirty="0" smtClean="0"/>
              <a:t>Mid-stage </a:t>
            </a:r>
            <a:r>
              <a:rPr lang="en-US" i="0" baseline="0" dirty="0" err="1" smtClean="0"/>
              <a:t>traveller</a:t>
            </a:r>
            <a:r>
              <a:rPr lang="en-US" i="0" baseline="0" dirty="0" smtClean="0"/>
              <a:t> flies to reveal Powell - As soon as Powell finishes lights will transition but not go completely out – Powell will exit SR as Washington enters SL and we’ll go immediately into their piece – the same will happen between Washington &amp; West Cary.  Then we’ll return with some quick remarks from the MC that references all three schools again and move on to a brief intro for Holly Ridge.  Each piece has to be tight – absolutely NO down time.  In order to get through 34 performances – the pacing has to be lightning fast!</a:t>
            </a:r>
            <a:endParaRPr lang="en-US" i="1" baseline="0" dirty="0" smtClean="0"/>
          </a:p>
          <a:p>
            <a:endParaRPr lang="en-US" baseline="0" dirty="0" smtClean="0"/>
          </a:p>
          <a:p>
            <a:r>
              <a:rPr lang="en-US" baseline="0" dirty="0" smtClean="0"/>
              <a:t>For some of you - those changes will be clarified today – and for others they may occur more organically as we move through the rehearsal process.  I appreciate your willingness to embrace the changes enthusiastically and model that behavior for your students.  We’ll push your students – provide them with constructive feedback – we’ll hold the bar high – we’re confident they can exceed our expectations – it will be helpful for you to prepare them for my tone which – because of the urgency of time &amp; sheer mass of performers – will be DIRECT!</a:t>
            </a:r>
          </a:p>
          <a:p>
            <a:endParaRPr lang="en-US" baseline="0" dirty="0" smtClean="0"/>
          </a:p>
          <a:p>
            <a:r>
              <a:rPr lang="en-US" baseline="0" dirty="0" smtClean="0"/>
              <a:t>I have carefully crafted the program order to provide for efficient flow.  We’ll have student liaisons to escort you &amp; your students from the holding areas to the stage &amp; back.  We’ll be clear about when &amp; where we need you – please remember that this production includes over 900 performers so we’ll all need to be prompt, flexible, and patient – basically bring your “A” game!</a:t>
            </a:r>
          </a:p>
          <a:p>
            <a:endParaRPr lang="en-US" baseline="0" dirty="0" smtClean="0"/>
          </a:p>
          <a:p>
            <a:endParaRPr lang="en-US" baseline="0" dirty="0" smtClean="0"/>
          </a:p>
          <a:p>
            <a:endParaRPr lang="en-US" dirty="0"/>
          </a:p>
        </p:txBody>
      </p:sp>
      <p:sp>
        <p:nvSpPr>
          <p:cNvPr id="4" name="Slide Number Placeholder 3"/>
          <p:cNvSpPr>
            <a:spLocks noGrp="1"/>
          </p:cNvSpPr>
          <p:nvPr>
            <p:ph type="sldNum" sz="quarter" idx="10"/>
          </p:nvPr>
        </p:nvSpPr>
        <p:spPr/>
        <p:txBody>
          <a:bodyPr/>
          <a:lstStyle/>
          <a:p>
            <a:fld id="{E558FF84-E093-477A-81DB-F22A933ADDF1}" type="slidenum">
              <a:rPr lang="en-US" smtClean="0"/>
              <a:t>3</a:t>
            </a:fld>
            <a:endParaRPr lang="en-US"/>
          </a:p>
        </p:txBody>
      </p:sp>
    </p:spTree>
    <p:extLst>
      <p:ext uri="{BB962C8B-B14F-4D97-AF65-F5344CB8AC3E}">
        <p14:creationId xmlns:p14="http://schemas.microsoft.com/office/powerpoint/2010/main" val="183958247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Write in the location!</a:t>
            </a:r>
          </a:p>
          <a:p>
            <a:r>
              <a:rPr lang="en-US" dirty="0" smtClean="0"/>
              <a:t>Verify</a:t>
            </a:r>
            <a:r>
              <a:rPr lang="en-US" baseline="0" dirty="0" smtClean="0"/>
              <a:t> times – discuss examples – check for understanding</a:t>
            </a:r>
          </a:p>
          <a:p>
            <a:r>
              <a:rPr lang="en-US" baseline="0" dirty="0" smtClean="0"/>
              <a:t>Behavior – teachers only communicate with production staff (Liz/Jim)</a:t>
            </a:r>
          </a:p>
          <a:p>
            <a:r>
              <a:rPr lang="en-US" baseline="0" dirty="0" smtClean="0"/>
              <a:t>Example – sound @ rehearsals – lighting cues @ dress rehearsal</a:t>
            </a:r>
          </a:p>
          <a:p>
            <a:r>
              <a:rPr lang="en-US" baseline="0" dirty="0" smtClean="0"/>
              <a:t>Crew is trained &amp; trusted </a:t>
            </a:r>
          </a:p>
          <a:p>
            <a:r>
              <a:rPr lang="en-US" baseline="0" dirty="0" smtClean="0"/>
              <a:t>Review Logistical sheet – highlights</a:t>
            </a:r>
          </a:p>
          <a:p>
            <a:r>
              <a:rPr lang="en-US" baseline="0" dirty="0" smtClean="0"/>
              <a:t>While we can’t provide support to each school – the partnership makes a limited amount of assistance available to schools with significant need.  Schools that have received help in the past have used it to defray the cost of transportation when they brought students to rehearsal on a bus or help with costumes.  Applications are here at the front – if you think you’ll need the help - pick one up before you leave and make sure to complete it and fax it back to me by the 17</a:t>
            </a:r>
            <a:r>
              <a:rPr lang="en-US" baseline="30000" dirty="0" smtClean="0"/>
              <a:t>th</a:t>
            </a:r>
            <a:r>
              <a:rPr lang="en-US" baseline="0" dirty="0" smtClean="0"/>
              <a:t>.</a:t>
            </a:r>
          </a:p>
          <a:p>
            <a:endParaRPr lang="en-US" baseline="0" dirty="0" smtClean="0"/>
          </a:p>
          <a:p>
            <a:endParaRPr lang="en-US" dirty="0"/>
          </a:p>
        </p:txBody>
      </p:sp>
      <p:sp>
        <p:nvSpPr>
          <p:cNvPr id="4" name="Slide Number Placeholder 3"/>
          <p:cNvSpPr>
            <a:spLocks noGrp="1"/>
          </p:cNvSpPr>
          <p:nvPr>
            <p:ph type="sldNum" sz="quarter" idx="10"/>
          </p:nvPr>
        </p:nvSpPr>
        <p:spPr/>
        <p:txBody>
          <a:bodyPr/>
          <a:lstStyle/>
          <a:p>
            <a:fld id="{E558FF84-E093-477A-81DB-F22A933ADDF1}" type="slidenum">
              <a:rPr lang="en-US" smtClean="0"/>
              <a:t>4</a:t>
            </a:fld>
            <a:endParaRPr lang="en-US"/>
          </a:p>
        </p:txBody>
      </p:sp>
    </p:spTree>
    <p:extLst>
      <p:ext uri="{BB962C8B-B14F-4D97-AF65-F5344CB8AC3E}">
        <p14:creationId xmlns:p14="http://schemas.microsoft.com/office/powerpoint/2010/main" val="410728660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Introduce </a:t>
            </a:r>
            <a:r>
              <a:rPr lang="en-US" sz="1200" b="0" i="0" kern="1200" dirty="0" smtClean="0">
                <a:solidFill>
                  <a:schemeClr val="tx1"/>
                </a:solidFill>
                <a:effectLst/>
                <a:latin typeface="+mn-lt"/>
                <a:ea typeface="+mn-ea"/>
                <a:cs typeface="+mn-cs"/>
              </a:rPr>
              <a:t>Leila (pronounced Lee-la) White – project</a:t>
            </a:r>
            <a:r>
              <a:rPr lang="en-US" sz="1200" b="0" i="0" kern="1200" baseline="0" dirty="0" smtClean="0">
                <a:solidFill>
                  <a:schemeClr val="tx1"/>
                </a:solidFill>
                <a:effectLst/>
                <a:latin typeface="+mn-lt"/>
                <a:ea typeface="+mn-ea"/>
                <a:cs typeface="+mn-cs"/>
              </a:rPr>
              <a:t> manager for Pieces of Gold</a:t>
            </a:r>
          </a:p>
          <a:p>
            <a:endParaRPr lang="en-US" dirty="0"/>
          </a:p>
        </p:txBody>
      </p:sp>
      <p:sp>
        <p:nvSpPr>
          <p:cNvPr id="4" name="Slide Number Placeholder 3"/>
          <p:cNvSpPr>
            <a:spLocks noGrp="1"/>
          </p:cNvSpPr>
          <p:nvPr>
            <p:ph type="sldNum" sz="quarter" idx="10"/>
          </p:nvPr>
        </p:nvSpPr>
        <p:spPr/>
        <p:txBody>
          <a:bodyPr/>
          <a:lstStyle/>
          <a:p>
            <a:fld id="{E558FF84-E093-477A-81DB-F22A933ADDF1}" type="slidenum">
              <a:rPr lang="en-US" smtClean="0"/>
              <a:t>5</a:t>
            </a:fld>
            <a:endParaRPr lang="en-US"/>
          </a:p>
        </p:txBody>
      </p:sp>
    </p:spTree>
    <p:extLst>
      <p:ext uri="{BB962C8B-B14F-4D97-AF65-F5344CB8AC3E}">
        <p14:creationId xmlns:p14="http://schemas.microsoft.com/office/powerpoint/2010/main" val="410728660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Elsie</a:t>
            </a:r>
            <a:r>
              <a:rPr lang="en-US" baseline="0" dirty="0" smtClean="0"/>
              <a:t> Shuler @ Heritage Middle brought an amazing piece to us this year.  Her students were expertly prepared with a significant piece that just had to be our finale. This a contemporary rock ballad that was originally written to help </a:t>
            </a:r>
            <a:r>
              <a:rPr lang="en-US" sz="1200" b="0" i="0" kern="1200" dirty="0" smtClean="0">
                <a:solidFill>
                  <a:schemeClr val="tx1"/>
                </a:solidFill>
                <a:effectLst/>
                <a:latin typeface="+mn-lt"/>
                <a:ea typeface="+mn-ea"/>
                <a:cs typeface="+mn-cs"/>
              </a:rPr>
              <a:t>young people confront the issues of bullying and exclusion</a:t>
            </a:r>
            <a:r>
              <a:rPr lang="en-US" sz="1200" b="0" i="0" kern="1200" baseline="0" dirty="0" smtClean="0">
                <a:solidFill>
                  <a:schemeClr val="tx1"/>
                </a:solidFill>
                <a:effectLst/>
                <a:latin typeface="+mn-lt"/>
                <a:ea typeface="+mn-ea"/>
                <a:cs typeface="+mn-cs"/>
              </a:rPr>
              <a:t> and I believe it is a most appropriate way to send our audience home.   Heritage will take the stage in front of the mid-stage </a:t>
            </a:r>
            <a:r>
              <a:rPr lang="en-US" sz="1200" b="0" i="0" kern="1200" baseline="0" dirty="0" err="1" smtClean="0">
                <a:solidFill>
                  <a:schemeClr val="tx1"/>
                </a:solidFill>
                <a:effectLst/>
                <a:latin typeface="+mn-lt"/>
                <a:ea typeface="+mn-ea"/>
                <a:cs typeface="+mn-cs"/>
              </a:rPr>
              <a:t>traveller</a:t>
            </a:r>
            <a:r>
              <a:rPr lang="en-US" sz="1200" b="0" i="0" kern="1200" baseline="0" dirty="0" smtClean="0">
                <a:solidFill>
                  <a:schemeClr val="tx1"/>
                </a:solidFill>
                <a:effectLst/>
                <a:latin typeface="+mn-lt"/>
                <a:ea typeface="+mn-ea"/>
                <a:cs typeface="+mn-cs"/>
              </a:rPr>
              <a:t> and start the piece as the featured performers – everyone else will move quietly into their final locations and join in for the end of the song.  When I spoke with Elsie about the role of being featured in the finale – she graciously accepted the challenge as a great opportunity for her students – this means I must absolutely insist that we provide them the best performance opportunity possible since they are sharing the stage with the entire cast.  </a:t>
            </a:r>
          </a:p>
          <a:p>
            <a:endParaRPr lang="en-US" sz="1200" b="0" i="0" kern="1200" baseline="0" dirty="0" smtClean="0">
              <a:solidFill>
                <a:schemeClr val="tx1"/>
              </a:solidFill>
              <a:effectLst/>
              <a:latin typeface="+mn-lt"/>
              <a:ea typeface="+mn-ea"/>
              <a:cs typeface="+mn-cs"/>
            </a:endParaRPr>
          </a:p>
          <a:p>
            <a:r>
              <a:rPr lang="en-US" sz="1200" b="0" i="0" kern="1200" baseline="0" dirty="0" smtClean="0">
                <a:solidFill>
                  <a:schemeClr val="tx1"/>
                </a:solidFill>
                <a:effectLst/>
                <a:latin typeface="+mn-lt"/>
                <a:ea typeface="+mn-ea"/>
                <a:cs typeface="+mn-cs"/>
              </a:rPr>
              <a:t>I’ve purchased SAB copies of the music – they’ll be sent to you – you can purchase the MP3 off the Alfred website.</a:t>
            </a:r>
          </a:p>
          <a:p>
            <a:endParaRPr lang="en-US" sz="1200" b="0" i="0" kern="1200" baseline="0" dirty="0" smtClean="0">
              <a:solidFill>
                <a:schemeClr val="tx1"/>
              </a:solidFill>
              <a:effectLst/>
              <a:latin typeface="+mn-lt"/>
              <a:ea typeface="+mn-ea"/>
              <a:cs typeface="+mn-cs"/>
            </a:endParaRPr>
          </a:p>
          <a:p>
            <a:r>
              <a:rPr lang="en-US" sz="1200" b="0" i="0" kern="1200" baseline="0" dirty="0" smtClean="0">
                <a:solidFill>
                  <a:schemeClr val="tx1"/>
                </a:solidFill>
                <a:effectLst/>
                <a:latin typeface="+mn-lt"/>
                <a:ea typeface="+mn-ea"/>
                <a:cs typeface="+mn-cs"/>
              </a:rPr>
              <a:t>Choreography – Singers sign – onstage  -- Dominant hand… performance purposes – consistent on stage – which means in the house you’ll be mirroring – the video … I may consider doing something embellished for the stage group at the very end but that will come later – for now everyone needs to study the YouTube video.</a:t>
            </a:r>
          </a:p>
          <a:p>
            <a:endParaRPr lang="en-US" sz="1200" b="0" i="0" kern="1200" baseline="0" dirty="0" smtClean="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E558FF84-E093-477A-81DB-F22A933ADDF1}" type="slidenum">
              <a:rPr lang="en-US" smtClean="0"/>
              <a:t>6</a:t>
            </a:fld>
            <a:endParaRPr lang="en-US"/>
          </a:p>
        </p:txBody>
      </p:sp>
    </p:spTree>
    <p:extLst>
      <p:ext uri="{BB962C8B-B14F-4D97-AF65-F5344CB8AC3E}">
        <p14:creationId xmlns:p14="http://schemas.microsoft.com/office/powerpoint/2010/main" val="4107286604"/>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6781800" cy="1143000"/>
          </a:xfrm>
        </p:spPr>
        <p:txBody>
          <a:bodyPr/>
          <a:lstStyle/>
          <a:p>
            <a:r>
              <a:rPr lang="en-US" dirty="0"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BD7A7BB-EE22-45DF-BE7B-8FBBE2B1E7F8}"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221152C-B28C-43ED-A0A3-FD2A4D98EB01}" type="slidenum">
              <a:rPr lang="en-US" smtClean="0"/>
              <a:t>‹#›</a:t>
            </a:fld>
            <a:endParaRPr lang="en-US"/>
          </a:p>
        </p:txBody>
      </p:sp>
      <p:pic>
        <p:nvPicPr>
          <p:cNvPr id="7" name="Picture 2"/>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7239000" y="228600"/>
            <a:ext cx="1571756" cy="212815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9161216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BD7A7BB-EE22-45DF-BE7B-8FBBE2B1E7F8}"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210401285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BD7A7BB-EE22-45DF-BE7B-8FBBE2B1E7F8}"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360749052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99E0CAC-4510-4B15-AF8B-C2C48AC786B7}"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281910080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99E0CAC-4510-4B15-AF8B-C2C48AC786B7}"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12136695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99E0CAC-4510-4B15-AF8B-C2C48AC786B7}"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30429280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99E0CAC-4510-4B15-AF8B-C2C48AC786B7}" type="datetimeFigureOut">
              <a:rPr lang="en-US" smtClean="0"/>
              <a:t>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164087915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99E0CAC-4510-4B15-AF8B-C2C48AC786B7}" type="datetimeFigureOut">
              <a:rPr lang="en-US" smtClean="0"/>
              <a:t>1/7/2014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2312236472"/>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99E0CAC-4510-4B15-AF8B-C2C48AC786B7}" type="datetimeFigureOut">
              <a:rPr lang="en-US" smtClean="0"/>
              <a:t>1/7/2014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150458769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99E0CAC-4510-4B15-AF8B-C2C48AC786B7}" type="datetimeFigureOut">
              <a:rPr lang="en-US" smtClean="0"/>
              <a:t>1/7/2014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80588583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99E0CAC-4510-4B15-AF8B-C2C48AC786B7}" type="datetimeFigureOut">
              <a:rPr lang="en-US" smtClean="0"/>
              <a:t>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21089616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BD7A7BB-EE22-45DF-BE7B-8FBBE2B1E7F8}"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283056311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99E0CAC-4510-4B15-AF8B-C2C48AC786B7}" type="datetimeFigureOut">
              <a:rPr lang="en-US" smtClean="0"/>
              <a:t>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288672781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99E0CAC-4510-4B15-AF8B-C2C48AC786B7}"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6686392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99E0CAC-4510-4B15-AF8B-C2C48AC786B7}"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0509D0B-1B55-469D-922C-962DDE6599F8}" type="slidenum">
              <a:rPr lang="en-US" smtClean="0"/>
              <a:t>‹#›</a:t>
            </a:fld>
            <a:endParaRPr lang="en-US"/>
          </a:p>
        </p:txBody>
      </p:sp>
    </p:spTree>
    <p:extLst>
      <p:ext uri="{BB962C8B-B14F-4D97-AF65-F5344CB8AC3E}">
        <p14:creationId xmlns:p14="http://schemas.microsoft.com/office/powerpoint/2010/main" val="243878189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BD7A7BB-EE22-45DF-BE7B-8FBBE2B1E7F8}"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17651931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BD7A7BB-EE22-45DF-BE7B-8FBBE2B1E7F8}" type="datetimeFigureOut">
              <a:rPr lang="en-US" smtClean="0"/>
              <a:t>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187973618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BD7A7BB-EE22-45DF-BE7B-8FBBE2B1E7F8}" type="datetimeFigureOut">
              <a:rPr lang="en-US" smtClean="0"/>
              <a:t>1/7/2014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25923740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BD7A7BB-EE22-45DF-BE7B-8FBBE2B1E7F8}" type="datetimeFigureOut">
              <a:rPr lang="en-US" smtClean="0"/>
              <a:t>1/7/2014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35268645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BD7A7BB-EE22-45DF-BE7B-8FBBE2B1E7F8}" type="datetimeFigureOut">
              <a:rPr lang="en-US" smtClean="0"/>
              <a:t>1/7/2014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40668626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BD7A7BB-EE22-45DF-BE7B-8FBBE2B1E7F8}" type="datetimeFigureOut">
              <a:rPr lang="en-US" smtClean="0"/>
              <a:t>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225432477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BD7A7BB-EE22-45DF-BE7B-8FBBE2B1E7F8}" type="datetimeFigureOut">
              <a:rPr lang="en-US" smtClean="0"/>
              <a:t>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221152C-B28C-43ED-A0A3-FD2A4D98EB01}" type="slidenum">
              <a:rPr lang="en-US" smtClean="0"/>
              <a:t>‹#›</a:t>
            </a:fld>
            <a:endParaRPr lang="en-US"/>
          </a:p>
        </p:txBody>
      </p:sp>
    </p:spTree>
    <p:extLst>
      <p:ext uri="{BB962C8B-B14F-4D97-AF65-F5344CB8AC3E}">
        <p14:creationId xmlns:p14="http://schemas.microsoft.com/office/powerpoint/2010/main" val="11632898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BD7A7BB-EE22-45DF-BE7B-8FBBE2B1E7F8}" type="datetimeFigureOut">
              <a:rPr lang="en-US" smtClean="0"/>
              <a:t>1/7/2014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221152C-B28C-43ED-A0A3-FD2A4D98EB01}" type="slidenum">
              <a:rPr lang="en-US" smtClean="0"/>
              <a:t>‹#›</a:t>
            </a:fld>
            <a:endParaRPr lang="en-US"/>
          </a:p>
        </p:txBody>
      </p:sp>
    </p:spTree>
    <p:extLst>
      <p:ext uri="{BB962C8B-B14F-4D97-AF65-F5344CB8AC3E}">
        <p14:creationId xmlns:p14="http://schemas.microsoft.com/office/powerpoint/2010/main" val="3686929822"/>
      </p:ext>
    </p:extLst>
  </p:cSld>
  <p:clrMap bg1="lt1" tx1="dk1" bg2="lt2" tx2="dk2" accent1="accent1" accent2="accent2" accent3="accent3" accent4="accent4" accent5="accent5" accent6="accent6" hlink="hlink" folHlink="folHlink"/>
  <p:sldLayoutIdLst>
    <p:sldLayoutId id="2147483650" r:id="rId1"/>
    <p:sldLayoutId id="2147483649"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99E0CAC-4510-4B15-AF8B-C2C48AC786B7}" type="datetimeFigureOut">
              <a:rPr lang="en-US" smtClean="0"/>
              <a:t>1/7/2014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0509D0B-1B55-469D-922C-962DDE6599F8}" type="slidenum">
              <a:rPr lang="en-US" smtClean="0"/>
              <a:t>‹#›</a:t>
            </a:fld>
            <a:endParaRPr lang="en-US"/>
          </a:p>
        </p:txBody>
      </p:sp>
    </p:spTree>
    <p:extLst>
      <p:ext uri="{BB962C8B-B14F-4D97-AF65-F5344CB8AC3E}">
        <p14:creationId xmlns:p14="http://schemas.microsoft.com/office/powerpoint/2010/main" val="283269639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3" Type="http://schemas.openxmlformats.org/officeDocument/2006/relationships/hyperlink" Target="http://www.alfred.com/search/searchresults.aspx?q=power%20of%20one&amp;type=All" TargetMode="External"/><Relationship Id="rId2" Type="http://schemas.openxmlformats.org/officeDocument/2006/relationships/notesSlide" Target="../notesSlides/notesSlide5.xml"/><Relationship Id="rId1" Type="http://schemas.openxmlformats.org/officeDocument/2006/relationships/slideLayout" Target="../slideLayouts/slideLayout1.xml"/><Relationship Id="rId4" Type="http://schemas.openxmlformats.org/officeDocument/2006/relationships/hyperlink" Target="http://www.alfred.com/Products/The-Power-of-One--00-39942.aspx"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079171" y="72498"/>
            <a:ext cx="5007429" cy="67800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4" name="Title 3"/>
          <p:cNvSpPr>
            <a:spLocks noGrp="1"/>
          </p:cNvSpPr>
          <p:nvPr>
            <p:ph type="ctrTitle"/>
          </p:nvPr>
        </p:nvSpPr>
        <p:spPr/>
        <p:txBody>
          <a:bodyPr/>
          <a:lstStyle/>
          <a:p>
            <a:endParaRPr lang="en-US" dirty="0"/>
          </a:p>
        </p:txBody>
      </p:sp>
      <p:sp>
        <p:nvSpPr>
          <p:cNvPr id="5" name="Subtitle 4"/>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484464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dirty="0" smtClean="0"/>
              <a:t>Objectives</a:t>
            </a:r>
            <a:endParaRPr lang="en-US" dirty="0"/>
          </a:p>
        </p:txBody>
      </p:sp>
      <p:sp>
        <p:nvSpPr>
          <p:cNvPr id="3" name="Content Placeholder 2"/>
          <p:cNvSpPr>
            <a:spLocks noGrp="1"/>
          </p:cNvSpPr>
          <p:nvPr>
            <p:ph idx="1"/>
          </p:nvPr>
        </p:nvSpPr>
        <p:spPr/>
        <p:txBody>
          <a:bodyPr/>
          <a:lstStyle/>
          <a:p>
            <a:r>
              <a:rPr lang="en-US" dirty="0" smtClean="0"/>
              <a:t>Congratulations – Overview</a:t>
            </a:r>
          </a:p>
          <a:p>
            <a:r>
              <a:rPr lang="en-US" dirty="0" smtClean="0"/>
              <a:t>What to expect</a:t>
            </a:r>
          </a:p>
          <a:p>
            <a:pPr lvl="1"/>
            <a:r>
              <a:rPr lang="en-US" dirty="0" smtClean="0"/>
              <a:t>Rehearsal schedule review</a:t>
            </a:r>
          </a:p>
          <a:p>
            <a:pPr lvl="1"/>
            <a:r>
              <a:rPr lang="en-US" dirty="0" smtClean="0"/>
              <a:t>Behavior (students, teachers, parents, crew)</a:t>
            </a:r>
          </a:p>
          <a:p>
            <a:pPr lvl="1"/>
            <a:r>
              <a:rPr lang="en-US" dirty="0" smtClean="0"/>
              <a:t>Logistical Information</a:t>
            </a:r>
          </a:p>
          <a:p>
            <a:r>
              <a:rPr lang="en-US" dirty="0" smtClean="0"/>
              <a:t>Partnership Info</a:t>
            </a:r>
          </a:p>
          <a:p>
            <a:pPr lvl="1"/>
            <a:r>
              <a:rPr lang="en-US" dirty="0" smtClean="0"/>
              <a:t>Tickets, T-shirts, DVDs, Accessories</a:t>
            </a:r>
          </a:p>
          <a:p>
            <a:r>
              <a:rPr lang="en-US" dirty="0" smtClean="0"/>
              <a:t>Q&amp;A</a:t>
            </a:r>
            <a:endParaRPr lang="en-US" dirty="0"/>
          </a:p>
        </p:txBody>
      </p:sp>
    </p:spTree>
    <p:extLst>
      <p:ext uri="{BB962C8B-B14F-4D97-AF65-F5344CB8AC3E}">
        <p14:creationId xmlns:p14="http://schemas.microsoft.com/office/powerpoint/2010/main" val="2298546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dirty="0" smtClean="0"/>
              <a:t>Congratulations - Overview</a:t>
            </a:r>
            <a:endParaRPr lang="en-US" dirty="0"/>
          </a:p>
        </p:txBody>
      </p:sp>
      <p:sp>
        <p:nvSpPr>
          <p:cNvPr id="3" name="Content Placeholder 2"/>
          <p:cNvSpPr>
            <a:spLocks noGrp="1"/>
          </p:cNvSpPr>
          <p:nvPr>
            <p:ph idx="1"/>
          </p:nvPr>
        </p:nvSpPr>
        <p:spPr/>
        <p:txBody>
          <a:bodyPr>
            <a:normAutofit lnSpcReduction="10000"/>
          </a:bodyPr>
          <a:lstStyle/>
          <a:p>
            <a:r>
              <a:rPr lang="en-US" dirty="0" smtClean="0"/>
              <a:t>Rigorous Competition</a:t>
            </a:r>
          </a:p>
          <a:p>
            <a:pPr marL="0" indent="0">
              <a:buNone/>
            </a:pPr>
            <a:endParaRPr lang="en-US" dirty="0" smtClean="0"/>
          </a:p>
          <a:p>
            <a:r>
              <a:rPr lang="en-US" dirty="0" err="1" smtClean="0"/>
              <a:t>PoG</a:t>
            </a:r>
            <a:r>
              <a:rPr lang="en-US" dirty="0" smtClean="0"/>
              <a:t>/</a:t>
            </a:r>
            <a:r>
              <a:rPr lang="en-US" dirty="0" err="1" smtClean="0"/>
              <a:t>GoG</a:t>
            </a:r>
            <a:r>
              <a:rPr lang="en-US" dirty="0" smtClean="0"/>
              <a:t> Overview</a:t>
            </a:r>
          </a:p>
          <a:p>
            <a:pPr lvl="1"/>
            <a:r>
              <a:rPr lang="en-US" dirty="0" smtClean="0"/>
              <a:t>Support for Teacher Grants</a:t>
            </a:r>
          </a:p>
          <a:p>
            <a:pPr lvl="1"/>
            <a:r>
              <a:rPr lang="en-US" dirty="0" smtClean="0"/>
              <a:t>Advocacy Tool</a:t>
            </a:r>
          </a:p>
          <a:p>
            <a:pPr lvl="1"/>
            <a:r>
              <a:rPr lang="en-US" dirty="0" smtClean="0"/>
              <a:t>Artistic Excellence</a:t>
            </a:r>
          </a:p>
          <a:p>
            <a:pPr lvl="2"/>
            <a:r>
              <a:rPr lang="en-US" dirty="0" smtClean="0"/>
              <a:t>Diverse representation</a:t>
            </a:r>
          </a:p>
          <a:p>
            <a:pPr lvl="2"/>
            <a:r>
              <a:rPr lang="en-US" dirty="0" smtClean="0"/>
              <a:t>Individual adaptations for overall production</a:t>
            </a:r>
          </a:p>
          <a:p>
            <a:pPr lvl="2"/>
            <a:r>
              <a:rPr lang="en-US" dirty="0" smtClean="0"/>
              <a:t>Artistic direction</a:t>
            </a:r>
          </a:p>
          <a:p>
            <a:pPr lvl="1"/>
            <a:endParaRPr lang="en-US" dirty="0" smtClean="0"/>
          </a:p>
          <a:p>
            <a:pPr marL="0" indent="0">
              <a:buNone/>
            </a:pPr>
            <a:endParaRPr lang="en-US" dirty="0"/>
          </a:p>
        </p:txBody>
      </p:sp>
    </p:spTree>
    <p:extLst>
      <p:ext uri="{BB962C8B-B14F-4D97-AF65-F5344CB8AC3E}">
        <p14:creationId xmlns:p14="http://schemas.microsoft.com/office/powerpoint/2010/main" val="17656363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dirty="0" smtClean="0"/>
              <a:t>What to Expect</a:t>
            </a:r>
            <a:endParaRPr lang="en-US" dirty="0"/>
          </a:p>
        </p:txBody>
      </p:sp>
      <p:sp>
        <p:nvSpPr>
          <p:cNvPr id="3" name="Content Placeholder 2"/>
          <p:cNvSpPr>
            <a:spLocks noGrp="1"/>
          </p:cNvSpPr>
          <p:nvPr>
            <p:ph idx="1"/>
          </p:nvPr>
        </p:nvSpPr>
        <p:spPr/>
        <p:txBody>
          <a:bodyPr>
            <a:normAutofit fontScale="92500"/>
          </a:bodyPr>
          <a:lstStyle/>
          <a:p>
            <a:r>
              <a:rPr lang="en-US" dirty="0" smtClean="0"/>
              <a:t>Rehearsal schedule review</a:t>
            </a:r>
          </a:p>
          <a:p>
            <a:pPr lvl="1"/>
            <a:r>
              <a:rPr lang="en-US" dirty="0" smtClean="0"/>
              <a:t>Location</a:t>
            </a:r>
          </a:p>
          <a:p>
            <a:pPr lvl="1"/>
            <a:r>
              <a:rPr lang="en-US" dirty="0" smtClean="0"/>
              <a:t>Times</a:t>
            </a:r>
          </a:p>
          <a:p>
            <a:pPr>
              <a:lnSpc>
                <a:spcPct val="200000"/>
              </a:lnSpc>
            </a:pPr>
            <a:r>
              <a:rPr lang="en-US" dirty="0" smtClean="0"/>
              <a:t>Behavior (students, teachers, parents, crew)</a:t>
            </a:r>
          </a:p>
          <a:p>
            <a:pPr>
              <a:lnSpc>
                <a:spcPct val="200000"/>
              </a:lnSpc>
            </a:pPr>
            <a:r>
              <a:rPr lang="en-US" dirty="0" smtClean="0"/>
              <a:t>Logistical Information</a:t>
            </a:r>
          </a:p>
          <a:p>
            <a:pPr>
              <a:lnSpc>
                <a:spcPct val="200000"/>
              </a:lnSpc>
            </a:pPr>
            <a:r>
              <a:rPr lang="en-US" dirty="0" smtClean="0"/>
              <a:t>Financial Assistance</a:t>
            </a:r>
          </a:p>
        </p:txBody>
      </p:sp>
    </p:spTree>
    <p:extLst>
      <p:ext uri="{BB962C8B-B14F-4D97-AF65-F5344CB8AC3E}">
        <p14:creationId xmlns:p14="http://schemas.microsoft.com/office/powerpoint/2010/main" val="40695701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dirty="0" smtClean="0"/>
              <a:t>Partnership Info</a:t>
            </a:r>
            <a:endParaRPr lang="en-US" dirty="0"/>
          </a:p>
        </p:txBody>
      </p:sp>
      <p:sp>
        <p:nvSpPr>
          <p:cNvPr id="3" name="Content Placeholder 2"/>
          <p:cNvSpPr>
            <a:spLocks noGrp="1"/>
          </p:cNvSpPr>
          <p:nvPr>
            <p:ph idx="1"/>
          </p:nvPr>
        </p:nvSpPr>
        <p:spPr>
          <a:xfrm>
            <a:off x="457200" y="1600200"/>
            <a:ext cx="8229600" cy="5257800"/>
          </a:xfrm>
        </p:spPr>
        <p:txBody>
          <a:bodyPr/>
          <a:lstStyle/>
          <a:p>
            <a:pPr marL="0" indent="0">
              <a:buNone/>
            </a:pPr>
            <a:r>
              <a:rPr lang="en-US" dirty="0"/>
              <a:t>Leila </a:t>
            </a:r>
            <a:r>
              <a:rPr lang="en-US" dirty="0" smtClean="0"/>
              <a:t>White</a:t>
            </a:r>
          </a:p>
          <a:p>
            <a:r>
              <a:rPr lang="en-US" dirty="0" smtClean="0"/>
              <a:t>Tickets</a:t>
            </a:r>
          </a:p>
          <a:p>
            <a:pPr lvl="1"/>
            <a:r>
              <a:rPr lang="en-US" dirty="0" smtClean="0"/>
              <a:t>Presale</a:t>
            </a:r>
          </a:p>
          <a:p>
            <a:pPr lvl="1"/>
            <a:r>
              <a:rPr lang="en-US" dirty="0" smtClean="0"/>
              <a:t>General Public</a:t>
            </a:r>
          </a:p>
          <a:p>
            <a:pPr lvl="1"/>
            <a:r>
              <a:rPr lang="en-US" dirty="0" smtClean="0"/>
              <a:t>Ticket assistance</a:t>
            </a:r>
          </a:p>
          <a:p>
            <a:r>
              <a:rPr lang="en-US" dirty="0" smtClean="0"/>
              <a:t>T-shirts, DVDs, Accessories</a:t>
            </a:r>
          </a:p>
          <a:p>
            <a:pPr lvl="1"/>
            <a:r>
              <a:rPr lang="en-US" dirty="0" smtClean="0"/>
              <a:t>Pre-order T-shirts </a:t>
            </a:r>
          </a:p>
          <a:p>
            <a:pPr lvl="1"/>
            <a:r>
              <a:rPr lang="en-US" dirty="0" smtClean="0"/>
              <a:t>Anderson Videography</a:t>
            </a:r>
          </a:p>
          <a:p>
            <a:pPr lvl="1"/>
            <a:r>
              <a:rPr lang="en-US" dirty="0" smtClean="0"/>
              <a:t>Bags, Stars</a:t>
            </a:r>
          </a:p>
        </p:txBody>
      </p:sp>
    </p:spTree>
    <p:extLst>
      <p:ext uri="{BB962C8B-B14F-4D97-AF65-F5344CB8AC3E}">
        <p14:creationId xmlns:p14="http://schemas.microsoft.com/office/powerpoint/2010/main" val="352901030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dirty="0" smtClean="0"/>
              <a:t>Wrap-up</a:t>
            </a:r>
            <a:endParaRPr lang="en-US" dirty="0"/>
          </a:p>
        </p:txBody>
      </p:sp>
      <p:sp>
        <p:nvSpPr>
          <p:cNvPr id="3" name="Content Placeholder 2"/>
          <p:cNvSpPr>
            <a:spLocks noGrp="1"/>
          </p:cNvSpPr>
          <p:nvPr>
            <p:ph idx="1"/>
          </p:nvPr>
        </p:nvSpPr>
        <p:spPr/>
        <p:txBody>
          <a:bodyPr/>
          <a:lstStyle/>
          <a:p>
            <a:r>
              <a:rPr lang="en-US" dirty="0" smtClean="0"/>
              <a:t>Finale</a:t>
            </a:r>
          </a:p>
          <a:p>
            <a:pPr lvl="1"/>
            <a:r>
              <a:rPr lang="en-US" dirty="0" smtClean="0">
                <a:hlinkClick r:id="rId3"/>
              </a:rPr>
              <a:t>The Power of One</a:t>
            </a:r>
            <a:endParaRPr lang="en-US" dirty="0" smtClean="0"/>
          </a:p>
          <a:p>
            <a:pPr lvl="1"/>
            <a:r>
              <a:rPr lang="en-US" dirty="0" smtClean="0">
                <a:hlinkClick r:id="rId4"/>
              </a:rPr>
              <a:t>Sign Language You-Tube</a:t>
            </a:r>
            <a:endParaRPr lang="en-US" dirty="0" smtClean="0"/>
          </a:p>
          <a:p>
            <a:pPr>
              <a:lnSpc>
                <a:spcPct val="200000"/>
              </a:lnSpc>
            </a:pPr>
            <a:r>
              <a:rPr lang="en-US" dirty="0" smtClean="0"/>
              <a:t>Q&amp;A</a:t>
            </a:r>
          </a:p>
          <a:p>
            <a:pPr>
              <a:lnSpc>
                <a:spcPct val="200000"/>
              </a:lnSpc>
            </a:pPr>
            <a:r>
              <a:rPr lang="en-US" dirty="0" smtClean="0"/>
              <a:t>Advice from Veterans</a:t>
            </a:r>
            <a:endParaRPr lang="en-US" dirty="0"/>
          </a:p>
        </p:txBody>
      </p:sp>
    </p:spTree>
    <p:extLst>
      <p:ext uri="{BB962C8B-B14F-4D97-AF65-F5344CB8AC3E}">
        <p14:creationId xmlns:p14="http://schemas.microsoft.com/office/powerpoint/2010/main" val="278645733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176</TotalTime>
  <Words>1252</Words>
  <Application>Microsoft Office PowerPoint</Application>
  <PresentationFormat>On-screen Show (4:3)</PresentationFormat>
  <Paragraphs>71</Paragraphs>
  <Slides>6</Slides>
  <Notes>5</Notes>
  <HiddenSlides>0</HiddenSlides>
  <MMClips>0</MMClips>
  <ScaleCrop>false</ScaleCrop>
  <HeadingPairs>
    <vt:vector size="4" baseType="variant">
      <vt:variant>
        <vt:lpstr>Theme</vt:lpstr>
      </vt:variant>
      <vt:variant>
        <vt:i4>2</vt:i4>
      </vt:variant>
      <vt:variant>
        <vt:lpstr>Slide Titles</vt:lpstr>
      </vt:variant>
      <vt:variant>
        <vt:i4>6</vt:i4>
      </vt:variant>
    </vt:vector>
  </HeadingPairs>
  <TitlesOfParts>
    <vt:vector size="8" baseType="lpstr">
      <vt:lpstr>Office Theme</vt:lpstr>
      <vt:lpstr>Custom Design</vt:lpstr>
      <vt:lpstr>PowerPoint Presentation</vt:lpstr>
      <vt:lpstr>Objectives</vt:lpstr>
      <vt:lpstr>Congratulations - Overview</vt:lpstr>
      <vt:lpstr>What to Expect</vt:lpstr>
      <vt:lpstr>Partnership Info</vt:lpstr>
      <vt:lpstr>Wrap-up</vt:lpstr>
    </vt:vector>
  </TitlesOfParts>
  <Company>WCPSS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Pieces of Gold</dc:title>
  <dc:creator>Elizabeth Droessler</dc:creator>
  <cp:lastModifiedBy>Elizabeth Droessler</cp:lastModifiedBy>
  <cp:revision>11</cp:revision>
  <dcterms:created xsi:type="dcterms:W3CDTF">2014-01-07T14:59:47Z</dcterms:created>
  <dcterms:modified xsi:type="dcterms:W3CDTF">2014-01-07T17:55:56Z</dcterms:modified>
</cp:coreProperties>
</file>

<file path=docProps/thumbnail.jpeg>
</file>